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0691813" cy="75596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B9E"/>
    <a:srgbClr val="FFF894"/>
    <a:srgbClr val="B4B4B4"/>
    <a:srgbClr val="B71540"/>
    <a:srgbClr val="C000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406" autoAdjust="0"/>
  </p:normalViewPr>
  <p:slideViewPr>
    <p:cSldViewPr snapToGrid="0">
      <p:cViewPr varScale="1">
        <p:scale>
          <a:sx n="86" d="100"/>
          <a:sy n="86" d="100"/>
        </p:scale>
        <p:origin x="88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C9983-1E48-EA41-9418-9AD7D7DF0871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35288" y="857250"/>
            <a:ext cx="32734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6D556-5631-874C-86CB-CF5F030898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829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6D556-5631-874C-86CB-CF5F0308986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A579-E444-47B5-9A4E-5392109C19C4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F5D6-1011-4707-BE23-4AFBEE041B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19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A579-E444-47B5-9A4E-5392109C19C4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F5D6-1011-4707-BE23-4AFBEE041B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09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A579-E444-47B5-9A4E-5392109C19C4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F5D6-1011-4707-BE23-4AFBEE041B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19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A579-E444-47B5-9A4E-5392109C19C4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F5D6-1011-4707-BE23-4AFBEE041B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85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A579-E444-47B5-9A4E-5392109C19C4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F5D6-1011-4707-BE23-4AFBEE041B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33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A579-E444-47B5-9A4E-5392109C19C4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F5D6-1011-4707-BE23-4AFBEE041B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63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A579-E444-47B5-9A4E-5392109C19C4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F5D6-1011-4707-BE23-4AFBEE041B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47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A579-E444-47B5-9A4E-5392109C19C4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F5D6-1011-4707-BE23-4AFBEE041B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15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A579-E444-47B5-9A4E-5392109C19C4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F5D6-1011-4707-BE23-4AFBEE041B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712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A579-E444-47B5-9A4E-5392109C19C4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F5D6-1011-4707-BE23-4AFBEE041B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81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A579-E444-47B5-9A4E-5392109C19C4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F5D6-1011-4707-BE23-4AFBEE041B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02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0A579-E444-47B5-9A4E-5392109C19C4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F5D6-1011-4707-BE23-4AFBEE041B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38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tus-omega.com/" TargetMode="External"/><Relationship Id="rId5" Type="http://schemas.openxmlformats.org/officeDocument/2006/relationships/hyperlink" Target="mailto:Claire.commarmotaclaire.commarmot@alithis.fr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Une image contenant Visage humain, sourire, personne, Front&#10;&#10;Le contenu généré par l’IA peut être incorrect.">
            <a:extLst>
              <a:ext uri="{FF2B5EF4-FFF2-40B4-BE49-F238E27FC236}">
                <a16:creationId xmlns:a16="http://schemas.microsoft.com/office/drawing/2014/main" id="{42590210-7613-BB01-6927-F2AAE6773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08" y="61789"/>
            <a:ext cx="1797393" cy="1715874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FA712B30-44AE-3AA4-003C-8B566079A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706" y="141694"/>
            <a:ext cx="3514455" cy="927299"/>
          </a:xfrm>
        </p:spPr>
        <p:txBody>
          <a:bodyPr>
            <a:normAutofit fontScale="90000"/>
          </a:bodyPr>
          <a:lstStyle/>
          <a:p>
            <a:r>
              <a:rPr lang="fr-FR" sz="2700" b="1" dirty="0">
                <a:solidFill>
                  <a:srgbClr val="C00000"/>
                </a:solidFill>
              </a:rPr>
              <a:t>Claire Commarmot</a:t>
            </a:r>
            <a:br>
              <a:rPr lang="fr-FR" sz="1600" b="1" dirty="0">
                <a:solidFill>
                  <a:srgbClr val="C00000"/>
                </a:solidFill>
              </a:rPr>
            </a:br>
            <a:r>
              <a:rPr lang="fr-FR" sz="1600" b="1" dirty="0">
                <a:solidFill>
                  <a:srgbClr val="C00000"/>
                </a:solidFill>
              </a:rPr>
              <a:t>Coach, Superviseur, Formatrice, Consultante</a:t>
            </a:r>
            <a:br>
              <a:rPr lang="fr-FR" sz="1600" b="1" dirty="0">
                <a:solidFill>
                  <a:srgbClr val="C00000"/>
                </a:solidFill>
              </a:rPr>
            </a:br>
            <a:r>
              <a:rPr lang="fr-FR" sz="1600" b="1" dirty="0">
                <a:solidFill>
                  <a:srgbClr val="C00000"/>
                </a:solidFill>
              </a:rPr>
              <a:t>Démêler les situations délicates</a:t>
            </a:r>
            <a:br>
              <a:rPr lang="fr-FR" sz="1600" b="1" dirty="0">
                <a:solidFill>
                  <a:srgbClr val="C00000"/>
                </a:solidFill>
              </a:rPr>
            </a:br>
            <a:r>
              <a:rPr lang="fr-FR" sz="1600" b="1" dirty="0">
                <a:solidFill>
                  <a:srgbClr val="C00000"/>
                </a:solidFill>
              </a:rPr>
              <a:t>Français / Anglais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039F637-A3BB-08BC-4C4F-9BCACCEB9A43}"/>
              </a:ext>
            </a:extLst>
          </p:cNvPr>
          <p:cNvSpPr txBox="1"/>
          <p:nvPr/>
        </p:nvSpPr>
        <p:spPr>
          <a:xfrm>
            <a:off x="3690438" y="1821452"/>
            <a:ext cx="3160079" cy="20928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</a:rPr>
              <a:t>Mon </a:t>
            </a:r>
            <a:r>
              <a:rPr lang="fr-FR" sz="1600" b="1" dirty="0" err="1">
                <a:solidFill>
                  <a:srgbClr val="C00000"/>
                </a:solidFill>
              </a:rPr>
              <a:t>styte</a:t>
            </a:r>
            <a:r>
              <a:rPr lang="fr-FR" sz="1600" b="1" dirty="0">
                <a:solidFill>
                  <a:srgbClr val="C00000"/>
                </a:solidFill>
              </a:rPr>
              <a:t> de coach</a:t>
            </a:r>
          </a:p>
          <a:p>
            <a:r>
              <a:rPr lang="fr-CA" sz="1400" dirty="0"/>
              <a:t>- établir la confiance rapidement</a:t>
            </a:r>
            <a:endParaRPr lang="fr-FR" sz="1400" dirty="0"/>
          </a:p>
          <a:p>
            <a:r>
              <a:rPr lang="fr-FR" sz="1400" dirty="0"/>
              <a:t>- à la fois confrontant et bienveillant</a:t>
            </a:r>
          </a:p>
          <a:p>
            <a:r>
              <a:rPr lang="fr-CA" sz="1400" dirty="0"/>
              <a:t>- travailler aussi et d'abord sur les forces</a:t>
            </a:r>
            <a:endParaRPr lang="fr-FR" sz="1400" dirty="0"/>
          </a:p>
          <a:p>
            <a:r>
              <a:rPr lang="fr-CA" sz="1400" dirty="0"/>
              <a:t>- Laser : aller directement à la source (et non au symptôme)</a:t>
            </a:r>
            <a:endParaRPr lang="fr-FR" sz="1400" dirty="0"/>
          </a:p>
          <a:p>
            <a:pPr marL="171450" indent="-171450">
              <a:buFontTx/>
              <a:buChar char="-"/>
            </a:pPr>
            <a:r>
              <a:rPr lang="fr-CA" sz="1400" dirty="0"/>
              <a:t>intuition et outils variés</a:t>
            </a:r>
          </a:p>
          <a:p>
            <a:pPr marL="171450" indent="-171450">
              <a:buFontTx/>
              <a:buChar char="-"/>
            </a:pPr>
            <a:r>
              <a:rPr lang="fr-CA" sz="1400" dirty="0"/>
              <a:t>Pragmatisme</a:t>
            </a:r>
            <a:endParaRPr lang="fr-FR" sz="1400" dirty="0"/>
          </a:p>
          <a:p>
            <a:pPr marL="171450" indent="-171450">
              <a:buFontTx/>
              <a:buChar char="-"/>
            </a:pPr>
            <a:r>
              <a:rPr lang="fr-FR" sz="1400" dirty="0"/>
              <a:t>images, métaphores, humour</a:t>
            </a:r>
          </a:p>
        </p:txBody>
      </p:sp>
      <p:pic>
        <p:nvPicPr>
          <p:cNvPr id="10" name="Image 9" descr="Une image contenant texte, Graphique, graphisme, Police&#10;&#10;Le contenu généré par l’IA peut être incorrect.">
            <a:extLst>
              <a:ext uri="{FF2B5EF4-FFF2-40B4-BE49-F238E27FC236}">
                <a16:creationId xmlns:a16="http://schemas.microsoft.com/office/drawing/2014/main" id="{8C97DCF8-1E8A-C004-98D1-E3890C8B1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759" y="58493"/>
            <a:ext cx="2333835" cy="1555890"/>
          </a:xfrm>
          <a:prstGeom prst="rect">
            <a:avLst/>
          </a:prstGeom>
        </p:spPr>
      </p:pic>
      <p:sp>
        <p:nvSpPr>
          <p:cNvPr id="12" name="Titre 5">
            <a:extLst>
              <a:ext uri="{FF2B5EF4-FFF2-40B4-BE49-F238E27FC236}">
                <a16:creationId xmlns:a16="http://schemas.microsoft.com/office/drawing/2014/main" id="{EF85C8B1-217B-D092-57A1-6A3FE92B5FC4}"/>
              </a:ext>
            </a:extLst>
          </p:cNvPr>
          <p:cNvSpPr txBox="1">
            <a:spLocks/>
          </p:cNvSpPr>
          <p:nvPr/>
        </p:nvSpPr>
        <p:spPr>
          <a:xfrm>
            <a:off x="4317313" y="850364"/>
            <a:ext cx="5351343" cy="927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dirty="0">
                <a:solidFill>
                  <a:srgbClr val="C00000"/>
                </a:solidFill>
              </a:rPr>
              <a:t>Oser être Soi et en mesurer l’efficacité</a:t>
            </a:r>
            <a:br>
              <a:rPr lang="fr-FR" sz="1600" b="1" dirty="0">
                <a:solidFill>
                  <a:srgbClr val="C00000"/>
                </a:solidFill>
              </a:rPr>
            </a:br>
            <a:r>
              <a:rPr lang="fr-FR" sz="1600" b="1" dirty="0">
                <a:solidFill>
                  <a:srgbClr val="C00000"/>
                </a:solidFill>
              </a:rPr>
              <a:t>Etre clair dans sa tête pour l’être dans sa vie professionnelle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9381C17-80D6-2DF9-0CC3-5C43D6458EED}"/>
              </a:ext>
            </a:extLst>
          </p:cNvPr>
          <p:cNvSpPr txBox="1"/>
          <p:nvPr/>
        </p:nvSpPr>
        <p:spPr>
          <a:xfrm>
            <a:off x="6849390" y="1827619"/>
            <a:ext cx="3493616" cy="47089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</a:rPr>
              <a:t>Formations</a:t>
            </a:r>
          </a:p>
          <a:p>
            <a:r>
              <a:rPr lang="fr-FR" sz="1400" b="1" dirty="0">
                <a:solidFill>
                  <a:srgbClr val="B715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1988</a:t>
            </a:r>
            <a:r>
              <a:rPr lang="fr-FR" sz="1400" b="1" dirty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400" dirty="0">
                <a:ea typeface="Open Sans" panose="020B0606030504020204" pitchFamily="34" charset="0"/>
                <a:cs typeface="Open Sans" panose="020B0606030504020204" pitchFamily="34" charset="0"/>
              </a:rPr>
              <a:t>Docteur en médecine vétérinaire</a:t>
            </a:r>
          </a:p>
          <a:p>
            <a:r>
              <a:rPr lang="fr-FR" sz="1400" b="1" dirty="0">
                <a:solidFill>
                  <a:srgbClr val="B715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1997</a:t>
            </a:r>
            <a:r>
              <a:rPr lang="fr-FR" sz="1400" b="1" dirty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400" dirty="0">
                <a:ea typeface="Open Sans" panose="020B0606030504020204" pitchFamily="34" charset="0"/>
                <a:cs typeface="Open Sans" panose="020B0606030504020204" pitchFamily="34" charset="0"/>
              </a:rPr>
              <a:t>MBA de HEC</a:t>
            </a:r>
            <a:endParaRPr lang="fr-FR" sz="1400" b="1" dirty="0">
              <a:solidFill>
                <a:srgbClr val="C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sz="1400" b="1" dirty="0"/>
          </a:p>
          <a:p>
            <a:r>
              <a:rPr lang="fr-FR" sz="1600" b="1" dirty="0">
                <a:solidFill>
                  <a:srgbClr val="C00000"/>
                </a:solidFill>
              </a:rPr>
              <a:t>Certifications &amp; Formations au coaching</a:t>
            </a:r>
          </a:p>
          <a:p>
            <a:r>
              <a:rPr lang="fr-FR" sz="1400" b="1" dirty="0">
                <a:solidFill>
                  <a:srgbClr val="B715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2024</a:t>
            </a:r>
            <a:r>
              <a:rPr lang="fr-FR" sz="1400" b="1" dirty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400" b="1" dirty="0"/>
              <a:t>Coach certifiée </a:t>
            </a:r>
            <a:r>
              <a:rPr lang="fr-FR" sz="1400" b="1" dirty="0"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fr-FR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CoachU</a:t>
            </a:r>
            <a:r>
              <a:rPr lang="fr-FR" sz="1400" dirty="0">
                <a:ea typeface="Open Sans" panose="020B0606030504020204" pitchFamily="34" charset="0"/>
                <a:cs typeface="Open Sans" panose="020B0606030504020204" pitchFamily="34" charset="0"/>
              </a:rPr>
              <a:t>, USA </a:t>
            </a:r>
          </a:p>
          <a:p>
            <a:r>
              <a:rPr lang="fr-FR" sz="1400" dirty="0">
                <a:ea typeface="Open Sans" panose="020B0606030504020204" pitchFamily="34" charset="0"/>
                <a:cs typeface="Open Sans" panose="020B0606030504020204" pitchFamily="34" charset="0"/>
              </a:rPr>
              <a:t>ICF (PCC depuis 2015) </a:t>
            </a:r>
          </a:p>
          <a:p>
            <a:r>
              <a:rPr lang="fr-FR" sz="1400" b="1" dirty="0">
                <a:solidFill>
                  <a:srgbClr val="B715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2019</a:t>
            </a:r>
            <a:r>
              <a:rPr lang="fr-FR" sz="1400" b="1" dirty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400" dirty="0">
                <a:ea typeface="Open Sans" panose="020B0606030504020204" pitchFamily="34" charset="0"/>
                <a:cs typeface="Open Sans" panose="020B0606030504020204" pitchFamily="34" charset="0"/>
              </a:rPr>
              <a:t>Formation de </a:t>
            </a:r>
            <a:r>
              <a:rPr lang="fr-FR" sz="1400" b="1" dirty="0">
                <a:ea typeface="Open Sans" panose="020B0606030504020204" pitchFamily="34" charset="0"/>
                <a:cs typeface="Open Sans" panose="020B0606030504020204" pitchFamily="34" charset="0"/>
              </a:rPr>
              <a:t>Superviseur certifiée</a:t>
            </a:r>
            <a:endParaRPr lang="fr-FR" sz="1400" i="1" dirty="0"/>
          </a:p>
          <a:p>
            <a:r>
              <a:rPr lang="fr-FR" sz="1400" b="1" dirty="0">
                <a:solidFill>
                  <a:srgbClr val="B715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2016 </a:t>
            </a:r>
            <a:r>
              <a:rPr lang="fr-FR" sz="1400" b="1" dirty="0">
                <a:ea typeface="Open Sans" panose="020B0606030504020204" pitchFamily="34" charset="0"/>
                <a:cs typeface="Open Sans" panose="020B0606030504020204" pitchFamily="34" charset="0"/>
              </a:rPr>
              <a:t>Team Building</a:t>
            </a:r>
          </a:p>
          <a:p>
            <a:r>
              <a:rPr lang="fr-FR" sz="1400" b="1" dirty="0">
                <a:solidFill>
                  <a:srgbClr val="B715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Au fil des ans :</a:t>
            </a:r>
          </a:p>
          <a:p>
            <a:r>
              <a:rPr lang="fr-FR" sz="1400" b="1" dirty="0">
                <a:solidFill>
                  <a:srgbClr val="B7154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fr-FR" sz="1400" dirty="0"/>
              <a:t> MBTI (personnalités)</a:t>
            </a:r>
          </a:p>
          <a:p>
            <a:r>
              <a:rPr lang="fr-FR" sz="1400" dirty="0"/>
              <a:t>- </a:t>
            </a:r>
            <a:r>
              <a:rPr lang="fr-FR" sz="1400" dirty="0" err="1"/>
              <a:t>Firo</a:t>
            </a:r>
            <a:r>
              <a:rPr lang="fr-FR" sz="1400" dirty="0"/>
              <a:t> B (équipes)</a:t>
            </a:r>
          </a:p>
          <a:p>
            <a:r>
              <a:rPr lang="fr-FR" sz="1400" dirty="0"/>
              <a:t>- Cultural Transformation Tool (Barrett Values Centre) </a:t>
            </a:r>
          </a:p>
          <a:p>
            <a:r>
              <a:rPr lang="fr-FR" sz="1400" dirty="0"/>
              <a:t>- intelligence </a:t>
            </a:r>
            <a:r>
              <a:rPr lang="fr-FR" sz="1400" dirty="0" err="1"/>
              <a:t>émotionelle</a:t>
            </a:r>
            <a:r>
              <a:rPr lang="fr-FR" sz="1400" dirty="0"/>
              <a:t> : EQ 2.0 and EQ 360</a:t>
            </a:r>
          </a:p>
          <a:p>
            <a:r>
              <a:rPr lang="fr-FR" sz="1400" b="1" dirty="0"/>
              <a:t>- </a:t>
            </a:r>
            <a:r>
              <a:rPr lang="fr-FR" sz="1400" dirty="0"/>
              <a:t>Coacher avec les émotions </a:t>
            </a:r>
            <a:endParaRPr lang="fr-FR" sz="1400" b="1" dirty="0"/>
          </a:p>
          <a:p>
            <a:r>
              <a:rPr lang="fr-FR" sz="1400" dirty="0"/>
              <a:t>- Analyse </a:t>
            </a:r>
            <a:r>
              <a:rPr lang="fr-FR" sz="1400" dirty="0" err="1"/>
              <a:t>transactionelle</a:t>
            </a:r>
            <a:r>
              <a:rPr lang="fr-FR" sz="1400" dirty="0"/>
              <a:t> (101 / TOB) </a:t>
            </a:r>
            <a:endParaRPr lang="fr-FR" sz="1400" b="1" dirty="0"/>
          </a:p>
          <a:p>
            <a:r>
              <a:rPr lang="fr-FR" sz="1400" dirty="0"/>
              <a:t>- Approche Systémique</a:t>
            </a:r>
            <a:endParaRPr lang="fr-FR" sz="1400" b="1" dirty="0"/>
          </a:p>
          <a:p>
            <a:r>
              <a:rPr lang="en-US" sz="1400" dirty="0"/>
              <a:t>- </a:t>
            </a:r>
            <a:r>
              <a:rPr lang="en-US" sz="1400" dirty="0" err="1"/>
              <a:t>Approche</a:t>
            </a:r>
            <a:r>
              <a:rPr lang="en-US" sz="1400" dirty="0"/>
              <a:t> </a:t>
            </a:r>
            <a:r>
              <a:rPr lang="en-US" sz="1400" dirty="0" err="1"/>
              <a:t>Paradoxale</a:t>
            </a:r>
            <a:r>
              <a:rPr lang="en-US" sz="1400" dirty="0"/>
              <a:t> </a:t>
            </a:r>
          </a:p>
          <a:p>
            <a:r>
              <a:rPr lang="en-US" sz="1400" dirty="0"/>
              <a:t>- </a:t>
            </a:r>
            <a:r>
              <a:rPr lang="fr-FR" sz="1400" dirty="0"/>
              <a:t>lecture énergétique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1839513-E7BF-2EA9-7BB2-C75A26ED05B4}"/>
              </a:ext>
            </a:extLst>
          </p:cNvPr>
          <p:cNvSpPr txBox="1"/>
          <p:nvPr/>
        </p:nvSpPr>
        <p:spPr>
          <a:xfrm>
            <a:off x="444613" y="6536600"/>
            <a:ext cx="9898393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Références - </a:t>
            </a:r>
            <a:r>
              <a:rPr lang="fr-CA" sz="1300" dirty="0"/>
              <a:t>Airbus group, ATR, Vinci-Construction, CIMPA, </a:t>
            </a:r>
            <a:r>
              <a:rPr lang="fr-CA" sz="1300" dirty="0" err="1"/>
              <a:t>Stelia</a:t>
            </a:r>
            <a:r>
              <a:rPr lang="fr-CA" sz="1300" dirty="0"/>
              <a:t>, </a:t>
            </a:r>
            <a:r>
              <a:rPr lang="fr-CA" sz="1300" dirty="0" err="1"/>
              <a:t>Turboméca</a:t>
            </a:r>
            <a:r>
              <a:rPr lang="fr-CA" sz="1300" dirty="0"/>
              <a:t>, EADS Test &amp; Services, Sanofi, Carrefour, Leroy Merlin, </a:t>
            </a:r>
            <a:r>
              <a:rPr lang="fr-CA" sz="1300" dirty="0" err="1"/>
              <a:t>Alten</a:t>
            </a:r>
            <a:r>
              <a:rPr lang="fr-CA" sz="1300" dirty="0"/>
              <a:t>, Altran, NGE, Laroche group, </a:t>
            </a:r>
            <a:r>
              <a:rPr lang="fr-CA" sz="1300" dirty="0" err="1"/>
              <a:t>Théolaur</a:t>
            </a:r>
            <a:r>
              <a:rPr lang="fr-CA" sz="1300" dirty="0"/>
              <a:t> peintures, Nutrition &amp; Santé, Spot Image, </a:t>
            </a:r>
            <a:r>
              <a:rPr lang="fr-CA" sz="1300" dirty="0" err="1"/>
              <a:t>Burgéap</a:t>
            </a:r>
            <a:r>
              <a:rPr lang="fr-CA" sz="1300" dirty="0"/>
              <a:t>, La Palette Rouge, P&amp;G Conseils, CHU de Toulouse, pôle </a:t>
            </a:r>
            <a:r>
              <a:rPr lang="fr-CA" sz="1300" dirty="0" err="1"/>
              <a:t>CancerBioSanté</a:t>
            </a:r>
            <a:r>
              <a:rPr lang="fr-CA" sz="1300" dirty="0"/>
              <a:t>, centre e-santé, Conseil Général du Gers, Chambre des Métiers, United Nations AIDS, </a:t>
            </a:r>
            <a:r>
              <a:rPr lang="fr-CA" sz="1300" dirty="0" err="1"/>
              <a:t>Trioncology</a:t>
            </a:r>
            <a:r>
              <a:rPr lang="fr-FR" sz="1300" dirty="0"/>
              <a:t>, </a:t>
            </a:r>
            <a:r>
              <a:rPr lang="fr-CA" sz="1300" dirty="0"/>
              <a:t>INSA, ISAE </a:t>
            </a:r>
            <a:r>
              <a:rPr lang="fr-CA" sz="1300" dirty="0" err="1"/>
              <a:t>SupAéro</a:t>
            </a:r>
            <a:r>
              <a:rPr lang="fr-CA" sz="1300" dirty="0"/>
              <a:t> … </a:t>
            </a:r>
            <a:endParaRPr lang="fr-FR" sz="13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BBAF390-E953-6E35-B0C9-EAF7CFF74A35}"/>
              </a:ext>
            </a:extLst>
          </p:cNvPr>
          <p:cNvSpPr txBox="1"/>
          <p:nvPr/>
        </p:nvSpPr>
        <p:spPr>
          <a:xfrm>
            <a:off x="444613" y="1761304"/>
            <a:ext cx="3245825" cy="47705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</a:rPr>
              <a:t>Coaching de managers &amp; dirigeants</a:t>
            </a:r>
          </a:p>
          <a:p>
            <a:r>
              <a:rPr lang="fr-FR" sz="1400" dirty="0"/>
              <a:t>Pour adopter la bonne posture managériale, s’affirmer, aller encore plus loin.</a:t>
            </a:r>
          </a:p>
          <a:p>
            <a:r>
              <a:rPr lang="fr-FR" sz="1400" dirty="0"/>
              <a:t>Prise de fonction, situation de crise, envie de changer la donne</a:t>
            </a:r>
          </a:p>
          <a:p>
            <a:endParaRPr lang="fr-FR" sz="1400" b="1" dirty="0">
              <a:solidFill>
                <a:srgbClr val="4D4D4D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sz="1600" b="1" dirty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Coaching d’équipe</a:t>
            </a:r>
          </a:p>
          <a:p>
            <a:r>
              <a:rPr lang="fr-FR" sz="1400" dirty="0"/>
              <a:t>Pour un Comex (et toute équipe) solidaire, qui se dit les choses, décide, communique, est aligné et exemplaire</a:t>
            </a:r>
          </a:p>
          <a:p>
            <a:endParaRPr lang="fr-FR" sz="1400" b="1" dirty="0">
              <a:solidFill>
                <a:srgbClr val="4D4D4D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sz="1600" b="1" dirty="0">
                <a:solidFill>
                  <a:srgbClr val="C00000"/>
                </a:solidFill>
              </a:rPr>
              <a:t>Supervision de coachs </a:t>
            </a:r>
            <a:r>
              <a:rPr lang="fr-FR" sz="1600" b="1" dirty="0"/>
              <a:t>	</a:t>
            </a:r>
            <a:endParaRPr lang="fr-FR" sz="1600" dirty="0"/>
          </a:p>
          <a:p>
            <a:endParaRPr lang="fr-FR" sz="1400" dirty="0"/>
          </a:p>
          <a:p>
            <a:r>
              <a:rPr lang="fr-FR" sz="1600" b="1" dirty="0">
                <a:solidFill>
                  <a:srgbClr val="C00000"/>
                </a:solidFill>
              </a:rPr>
              <a:t>Accompagnement et formations du Management cousu main</a:t>
            </a:r>
          </a:p>
          <a:p>
            <a:r>
              <a:rPr lang="fr-FR" sz="1400" dirty="0"/>
              <a:t>formation management, leadership,</a:t>
            </a:r>
            <a:endParaRPr lang="fr-FR" sz="1600" b="1" dirty="0"/>
          </a:p>
          <a:p>
            <a:r>
              <a:rPr lang="fr-FR" sz="1400" dirty="0"/>
              <a:t>360°Feedback, créativité, gestion des émotions, gestion des conflits, négociation,  connaissance de soi et des autres, communication …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A31EEE1-4C9F-41A8-0790-7E0403FA4A07}"/>
              </a:ext>
            </a:extLst>
          </p:cNvPr>
          <p:cNvSpPr txBox="1"/>
          <p:nvPr/>
        </p:nvSpPr>
        <p:spPr>
          <a:xfrm>
            <a:off x="3695987" y="3907409"/>
            <a:ext cx="3153403" cy="1415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</a:rPr>
              <a:t>Parmi les commentaires  </a:t>
            </a:r>
            <a:r>
              <a:rPr lang="fr-FR" sz="1400" dirty="0"/>
              <a:t>« percutant », « indispensable », « respectueux », « le pouvoir incroyable d’une seule question », « life-</a:t>
            </a:r>
            <a:r>
              <a:rPr lang="fr-FR" sz="1400" dirty="0" err="1"/>
              <a:t>changing</a:t>
            </a:r>
            <a:r>
              <a:rPr lang="fr-FR" sz="1400" dirty="0"/>
              <a:t> », « ce que je rêvais de vivre et de créer avec mon équipe »</a:t>
            </a:r>
            <a:endParaRPr lang="fr-FR" sz="1400" b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D571A09-197F-2F23-B406-BA4E32098D09}"/>
              </a:ext>
            </a:extLst>
          </p:cNvPr>
          <p:cNvSpPr txBox="1"/>
          <p:nvPr/>
        </p:nvSpPr>
        <p:spPr>
          <a:xfrm>
            <a:off x="3691566" y="5330292"/>
            <a:ext cx="315782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  <a:latin typeface="Abadi Extra Light" panose="020B02040201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 joindre</a:t>
            </a:r>
          </a:p>
          <a:p>
            <a:r>
              <a:rPr lang="fr-FR" sz="1400" dirty="0">
                <a:latin typeface="Abadi Extra Light" panose="020B02040201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ALITHIS SARL- 72 avenue de </a:t>
            </a:r>
            <a:r>
              <a:rPr lang="fr-FR" sz="1400" dirty="0" err="1">
                <a:latin typeface="Abadi Extra Light" panose="020B02040201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Bouconne</a:t>
            </a:r>
            <a:br>
              <a:rPr lang="fr-FR" sz="1400" dirty="0">
                <a:latin typeface="Abadi Extra Light" panose="020B02040201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1400" dirty="0">
                <a:latin typeface="Abadi Extra Light" panose="020B02040201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31530 Lévignac - Tel : 06.60.97.62.71</a:t>
            </a:r>
          </a:p>
          <a:p>
            <a:r>
              <a:rPr lang="fr-FR" sz="1400" dirty="0">
                <a:latin typeface="Abadi Extra Light" panose="020B02040201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claire.commarmot@alithis.fr</a:t>
            </a:r>
            <a:r>
              <a:rPr lang="fr-FR" sz="1400" dirty="0">
                <a:latin typeface="Abadi Extra Light" panose="020B02040201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fr-FR" sz="1400" dirty="0">
                <a:latin typeface="Abadi MT Condensed Light" panose="020B0306030101010103" pitchFamily="34" charset="77"/>
                <a:hlinkClick r:id="rId6"/>
              </a:rPr>
              <a:t>www.alithis.fr</a:t>
            </a:r>
            <a:endParaRPr lang="fr-FR" sz="1400" dirty="0">
              <a:latin typeface="Abadi MT Condensed Light" panose="020B03060301010101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878ADFA9-2A1A-99D2-64C4-D848DAD8047D}"/>
              </a:ext>
            </a:extLst>
          </p:cNvPr>
          <p:cNvCxnSpPr>
            <a:cxnSpLocks/>
          </p:cNvCxnSpPr>
          <p:nvPr/>
        </p:nvCxnSpPr>
        <p:spPr>
          <a:xfrm>
            <a:off x="444613" y="1822633"/>
            <a:ext cx="0" cy="4760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4A0F53EC-3F3C-3588-4472-D7B33FDEEB90}"/>
              </a:ext>
            </a:extLst>
          </p:cNvPr>
          <p:cNvCxnSpPr/>
          <p:nvPr/>
        </p:nvCxnSpPr>
        <p:spPr>
          <a:xfrm flipH="1">
            <a:off x="444613" y="1836442"/>
            <a:ext cx="32458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2940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3352</TotalTime>
  <Words>429</Words>
  <Application>Microsoft Macintosh PowerPoint</Application>
  <PresentationFormat>Personnalisé</PresentationFormat>
  <Paragraphs>48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Abadi Extra Light</vt:lpstr>
      <vt:lpstr>Abadi MT Condensed Light</vt:lpstr>
      <vt:lpstr>Aptos</vt:lpstr>
      <vt:lpstr>Arial</vt:lpstr>
      <vt:lpstr>Calibri</vt:lpstr>
      <vt:lpstr>Calibri Light</vt:lpstr>
      <vt:lpstr>Open Sans</vt:lpstr>
      <vt:lpstr>Thème Office</vt:lpstr>
      <vt:lpstr>Claire Commarmot Coach, Superviseur, Formatrice, Consultante Démêler les situations délicates Français / Anglais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 CORNET</dc:creator>
  <cp:lastModifiedBy>Claire Commarmot</cp:lastModifiedBy>
  <cp:revision>145</cp:revision>
  <cp:lastPrinted>2025-12-02T10:16:53Z</cp:lastPrinted>
  <dcterms:created xsi:type="dcterms:W3CDTF">2018-07-31T14:03:27Z</dcterms:created>
  <dcterms:modified xsi:type="dcterms:W3CDTF">2026-02-12T17:21:34Z</dcterms:modified>
</cp:coreProperties>
</file>